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2148" y="-5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it-IT" sz="1200" i="1" dirty="0"/>
              <a:t>SlGLO1</a:t>
            </a:r>
          </a:p>
          <a:p>
            <a:pPr>
              <a:defRPr sz="1200"/>
            </a:pPr>
            <a:endParaRPr lang="it-IT" sz="1200" dirty="0"/>
          </a:p>
          <a:p>
            <a:pPr>
              <a:defRPr sz="1200"/>
            </a:pPr>
            <a:endParaRPr lang="it-IT" sz="1200" dirty="0"/>
          </a:p>
        </c:rich>
      </c:tx>
      <c:layout>
        <c:manualLayout>
          <c:xMode val="edge"/>
          <c:yMode val="edge"/>
          <c:x val="0.3664"/>
          <c:y val="8.819444444444444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020799701292569"/>
          <c:y val="0.15068779582468508"/>
          <c:w val="0.69902450663733551"/>
          <c:h val="0.6933462721626297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SlDEF!$R$4</c:f>
              <c:strCache>
                <c:ptCount val="1"/>
                <c:pt idx="0">
                  <c:v>7B-1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(SlGLO1!$Q$8;SlGLO1!$Q$13;SlGLO1!$Q$18;SlGLO1!$Q$23)</c:f>
                <c:numCache>
                  <c:formatCode>General</c:formatCode>
                  <c:ptCount val="4"/>
                  <c:pt idx="0">
                    <c:v>0.11000000000000119</c:v>
                  </c:pt>
                  <c:pt idx="1">
                    <c:v>9.7499999999998352E-2</c:v>
                  </c:pt>
                  <c:pt idx="2">
                    <c:v>7.7500000000001457E-2</c:v>
                  </c:pt>
                  <c:pt idx="3">
                    <c:v>0.47499999999999987</c:v>
                  </c:pt>
                </c:numCache>
              </c:numRef>
            </c:plus>
            <c:minus>
              <c:numRef>
                <c:f>(SlGLO1!$Q$8;SlGLO1!$Q$13;SlGLO1!$Q$18;SlGLO1!$Q$23)</c:f>
                <c:numCache>
                  <c:formatCode>General</c:formatCode>
                  <c:ptCount val="4"/>
                  <c:pt idx="0">
                    <c:v>0.11000000000000119</c:v>
                  </c:pt>
                  <c:pt idx="1">
                    <c:v>9.7499999999998352E-2</c:v>
                  </c:pt>
                  <c:pt idx="2">
                    <c:v>7.7500000000001457E-2</c:v>
                  </c:pt>
                  <c:pt idx="3">
                    <c:v>0.47499999999999987</c:v>
                  </c:pt>
                </c:numCache>
              </c:numRef>
            </c:minus>
          </c:errBars>
          <c:cat>
            <c:strRef>
              <c:f>'E:\Users\samsung\Desktop\tirocinio lab mazzucato\T0360 pop.768-777A\pop.781A\RNA extraction\[anna 3.xlsx]slglo2'!$AE$11:$AE$14</c:f>
              <c:strCache>
                <c:ptCount val="4"/>
                <c:pt idx="0">
                  <c:v>-1</c:v>
                </c:pt>
                <c:pt idx="1">
                  <c:v>0</c:v>
                </c:pt>
                <c:pt idx="2">
                  <c:v>1</c:v>
                </c:pt>
                <c:pt idx="3">
                  <c:v>stem</c:v>
                </c:pt>
              </c:strCache>
            </c:strRef>
          </c:cat>
          <c:val>
            <c:numRef>
              <c:f>(SlGLO1!$O$8;SlGLO1!$O$13;SlGLO1!$O$18;SlGLO1!$O$23)</c:f>
              <c:numCache>
                <c:formatCode>General</c:formatCode>
                <c:ptCount val="4"/>
                <c:pt idx="0">
                  <c:v>-0.29000000000000087</c:v>
                </c:pt>
                <c:pt idx="1">
                  <c:v>-1.1225000000000007</c:v>
                </c:pt>
                <c:pt idx="2">
                  <c:v>-0.18250000000000019</c:v>
                </c:pt>
                <c:pt idx="3">
                  <c:v>2.7949999999999982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6673280"/>
        <c:axId val="126674816"/>
      </c:barChart>
      <c:catAx>
        <c:axId val="126673280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low"/>
        <c:crossAx val="126674816"/>
        <c:crossesAt val="0"/>
        <c:auto val="1"/>
        <c:lblAlgn val="ctr"/>
        <c:lblOffset val="100"/>
        <c:tickLblSkip val="1"/>
        <c:noMultiLvlLbl val="0"/>
      </c:catAx>
      <c:valAx>
        <c:axId val="126674816"/>
        <c:scaling>
          <c:orientation val="minMax"/>
          <c:max val="4"/>
          <c:min val="-4"/>
        </c:scaling>
        <c:delete val="0"/>
        <c:axPos val="l"/>
        <c:majorGridlines>
          <c:spPr>
            <a:ln>
              <a:gradFill>
                <a:gsLst>
                  <a:gs pos="43000">
                    <a:srgbClr val="5E9EFF"/>
                  </a:gs>
                  <a:gs pos="39999">
                    <a:srgbClr val="85C2FF"/>
                  </a:gs>
                  <a:gs pos="38000">
                    <a:srgbClr val="C4D6EB"/>
                  </a:gs>
                  <a:gs pos="100000">
                    <a:srgbClr val="FFEBFA"/>
                  </a:gs>
                </a:gsLst>
                <a:lin ang="5400000" scaled="0"/>
              </a:gradFill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it-IT"/>
          </a:p>
        </c:txPr>
        <c:crossAx val="126673280"/>
        <c:crosses val="autoZero"/>
        <c:crossBetween val="between"/>
        <c:majorUnit val="2"/>
        <c:minorUnit val="1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 b="0">
          <a:latin typeface="Times New Roman" pitchFamily="18" charset="0"/>
          <a:cs typeface="Times New Roman" pitchFamily="18" charset="0"/>
        </a:defRPr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it-IT" sz="1200" i="1" dirty="0"/>
              <a:t>TM6</a:t>
            </a:r>
          </a:p>
          <a:p>
            <a:pPr>
              <a:defRPr sz="1200"/>
            </a:pPr>
            <a:endParaRPr lang="it-IT" sz="1200" dirty="0"/>
          </a:p>
        </c:rich>
      </c:tx>
      <c:layout>
        <c:manualLayout>
          <c:xMode val="edge"/>
          <c:yMode val="edge"/>
          <c:x val="0.39549456306578534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020799701292569"/>
          <c:y val="0.15068779582468508"/>
          <c:w val="0.69902450663733551"/>
          <c:h val="0.69334627216262978"/>
        </c:manualLayout>
      </c:layout>
      <c:barChart>
        <c:barDir val="col"/>
        <c:grouping val="clustered"/>
        <c:varyColors val="0"/>
        <c:ser>
          <c:idx val="1"/>
          <c:order val="0"/>
          <c:tx>
            <c:v>7B-1</c:v>
          </c:tx>
          <c:spPr>
            <a:solidFill>
              <a:schemeClr val="tx1"/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('TM6'!$Q$8;'TM6'!$Q$13;'TM6'!$Q$18;'TM6'!$Q$23)</c:f>
                <c:numCache>
                  <c:formatCode>General</c:formatCode>
                  <c:ptCount val="4"/>
                  <c:pt idx="0">
                    <c:v>0.22999999999999651</c:v>
                  </c:pt>
                  <c:pt idx="1">
                    <c:v>0.26249999999999751</c:v>
                  </c:pt>
                  <c:pt idx="2">
                    <c:v>0.26999999999999952</c:v>
                  </c:pt>
                  <c:pt idx="3">
                    <c:v>0.26500000000000051</c:v>
                  </c:pt>
                </c:numCache>
              </c:numRef>
            </c:plus>
            <c:minus>
              <c:numRef>
                <c:f>('TM6'!$Q$8;'TM6'!$Q$13;'TM6'!$Q$18;'TM6'!$Q$23)</c:f>
                <c:numCache>
                  <c:formatCode>General</c:formatCode>
                  <c:ptCount val="4"/>
                  <c:pt idx="0">
                    <c:v>0.22999999999999651</c:v>
                  </c:pt>
                  <c:pt idx="1">
                    <c:v>0.26249999999999751</c:v>
                  </c:pt>
                  <c:pt idx="2">
                    <c:v>0.26999999999999952</c:v>
                  </c:pt>
                  <c:pt idx="3">
                    <c:v>0.26500000000000051</c:v>
                  </c:pt>
                </c:numCache>
              </c:numRef>
            </c:minus>
          </c:errBars>
          <c:cat>
            <c:strRef>
              <c:f>'E:\Users\samsung\Desktop\tirocinio lab mazzucato\T0360 pop.768-777A\pop.781A\RNA extraction\[anna 3.xlsx]slglo2'!$AE$11:$AE$14</c:f>
              <c:strCache>
                <c:ptCount val="4"/>
                <c:pt idx="0">
                  <c:v>-1</c:v>
                </c:pt>
                <c:pt idx="1">
                  <c:v>0</c:v>
                </c:pt>
                <c:pt idx="2">
                  <c:v>1</c:v>
                </c:pt>
                <c:pt idx="3">
                  <c:v>stem</c:v>
                </c:pt>
              </c:strCache>
            </c:strRef>
          </c:cat>
          <c:val>
            <c:numRef>
              <c:f>('TM6'!$O$8;'TM6'!$O$13;'TM6'!$O$18;'TM6'!$O$23)</c:f>
              <c:numCache>
                <c:formatCode>General</c:formatCode>
                <c:ptCount val="4"/>
                <c:pt idx="0">
                  <c:v>-1.7699999999999994</c:v>
                </c:pt>
                <c:pt idx="1">
                  <c:v>0.3725000000000005</c:v>
                </c:pt>
                <c:pt idx="2">
                  <c:v>2.2200000000000015</c:v>
                </c:pt>
                <c:pt idx="3">
                  <c:v>-2.5000000000002125E-2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166336"/>
        <c:axId val="127167872"/>
      </c:barChart>
      <c:catAx>
        <c:axId val="127166336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low"/>
        <c:crossAx val="127167872"/>
        <c:crossesAt val="0"/>
        <c:auto val="1"/>
        <c:lblAlgn val="ctr"/>
        <c:lblOffset val="100"/>
        <c:tickLblSkip val="1"/>
        <c:noMultiLvlLbl val="0"/>
      </c:catAx>
      <c:valAx>
        <c:axId val="127167872"/>
        <c:scaling>
          <c:orientation val="minMax"/>
          <c:max val="4"/>
          <c:min val="-4"/>
        </c:scaling>
        <c:delete val="0"/>
        <c:axPos val="l"/>
        <c:majorGridlines>
          <c:spPr>
            <a:ln>
              <a:gradFill>
                <a:gsLst>
                  <a:gs pos="43000">
                    <a:srgbClr val="5E9EFF"/>
                  </a:gs>
                  <a:gs pos="39999">
                    <a:srgbClr val="85C2FF"/>
                  </a:gs>
                  <a:gs pos="38000">
                    <a:srgbClr val="C4D6EB"/>
                  </a:gs>
                  <a:gs pos="100000">
                    <a:srgbClr val="FFEBFA"/>
                  </a:gs>
                </a:gsLst>
                <a:lin ang="5400000" scaled="0"/>
              </a:gradFill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it-IT"/>
          </a:p>
        </c:txPr>
        <c:crossAx val="127166336"/>
        <c:crosses val="autoZero"/>
        <c:crossBetween val="between"/>
        <c:majorUnit val="2"/>
        <c:minorUnit val="1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 b="0">
          <a:latin typeface="Times New Roman" pitchFamily="18" charset="0"/>
          <a:cs typeface="Times New Roman" pitchFamily="18" charset="0"/>
        </a:defRPr>
      </a:pPr>
      <a:endParaRPr lang="it-IT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it-IT" sz="1200" i="1" dirty="0" err="1"/>
              <a:t>SlDEF</a:t>
            </a:r>
            <a:endParaRPr lang="it-IT" sz="1200" i="1" dirty="0"/>
          </a:p>
          <a:p>
            <a:pPr>
              <a:defRPr sz="1200"/>
            </a:pPr>
            <a:endParaRPr lang="it-IT" sz="1200" dirty="0"/>
          </a:p>
          <a:p>
            <a:pPr>
              <a:defRPr sz="1200"/>
            </a:pPr>
            <a:endParaRPr lang="it-IT" sz="1200" dirty="0"/>
          </a:p>
        </c:rich>
      </c:tx>
      <c:layout>
        <c:manualLayout>
          <c:xMode val="edge"/>
          <c:yMode val="edge"/>
          <c:x val="0.39901574074074081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020799701292569"/>
          <c:y val="0.15068779582468508"/>
          <c:w val="0.69902450663733551"/>
          <c:h val="0.6933462721626297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SlDEF!$R$4</c:f>
              <c:strCache>
                <c:ptCount val="1"/>
                <c:pt idx="0">
                  <c:v>7B-1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(SlDEF!$Q$8;SlDEF!$Q$13;SlDEF!$Q$18;SlDEF!$Q$23)</c:f>
                <c:numCache>
                  <c:formatCode>General</c:formatCode>
                  <c:ptCount val="4"/>
                  <c:pt idx="0">
                    <c:v>5.4999999999997939E-2</c:v>
                  </c:pt>
                  <c:pt idx="1">
                    <c:v>0.13000000000000075</c:v>
                  </c:pt>
                  <c:pt idx="2">
                    <c:v>0.2650000000000014</c:v>
                  </c:pt>
                  <c:pt idx="3">
                    <c:v>0.10250000000000448</c:v>
                  </c:pt>
                </c:numCache>
              </c:numRef>
            </c:plus>
            <c:minus>
              <c:numRef>
                <c:f>(SlDEF!$Q$8;SlDEF!$Q$13;SlDEF!$Q$18;SlDEF!$Q$23)</c:f>
                <c:numCache>
                  <c:formatCode>General</c:formatCode>
                  <c:ptCount val="4"/>
                  <c:pt idx="0">
                    <c:v>5.4999999999997939E-2</c:v>
                  </c:pt>
                  <c:pt idx="1">
                    <c:v>0.13000000000000075</c:v>
                  </c:pt>
                  <c:pt idx="2">
                    <c:v>0.2650000000000014</c:v>
                  </c:pt>
                  <c:pt idx="3">
                    <c:v>0.10250000000000448</c:v>
                  </c:pt>
                </c:numCache>
              </c:numRef>
            </c:minus>
          </c:errBars>
          <c:cat>
            <c:strRef>
              <c:f>'E:\Users\samsung\Desktop\tirocinio lab mazzucato\T0360 pop.768-777A\pop.781A\RNA extraction\[anna 3.xlsx]slglo2'!$AE$11:$AE$14</c:f>
              <c:strCache>
                <c:ptCount val="4"/>
                <c:pt idx="0">
                  <c:v>-1</c:v>
                </c:pt>
                <c:pt idx="1">
                  <c:v>0</c:v>
                </c:pt>
                <c:pt idx="2">
                  <c:v>1</c:v>
                </c:pt>
                <c:pt idx="3">
                  <c:v>stem</c:v>
                </c:pt>
              </c:strCache>
            </c:strRef>
          </c:cat>
          <c:val>
            <c:numRef>
              <c:f>(SlDEF!$O$8;SlDEF!$O$13;SlDEF!$O$18;SlDEF!$O$23)</c:f>
              <c:numCache>
                <c:formatCode>General</c:formatCode>
                <c:ptCount val="4"/>
                <c:pt idx="0">
                  <c:v>-0.86500000000000021</c:v>
                </c:pt>
                <c:pt idx="1">
                  <c:v>-1.7499999999999984</c:v>
                </c:pt>
                <c:pt idx="2">
                  <c:v>0.24499999999999819</c:v>
                </c:pt>
                <c:pt idx="3">
                  <c:v>1.0224999999999973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9883520"/>
        <c:axId val="130303104"/>
      </c:barChart>
      <c:catAx>
        <c:axId val="129883520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low"/>
        <c:crossAx val="130303104"/>
        <c:crossesAt val="0"/>
        <c:auto val="1"/>
        <c:lblAlgn val="ctr"/>
        <c:lblOffset val="100"/>
        <c:tickLblSkip val="1"/>
        <c:noMultiLvlLbl val="0"/>
      </c:catAx>
      <c:valAx>
        <c:axId val="130303104"/>
        <c:scaling>
          <c:orientation val="minMax"/>
          <c:max val="4"/>
          <c:min val="-4"/>
        </c:scaling>
        <c:delete val="0"/>
        <c:axPos val="l"/>
        <c:majorGridlines>
          <c:spPr>
            <a:ln>
              <a:gradFill>
                <a:gsLst>
                  <a:gs pos="43000">
                    <a:srgbClr val="5E9EFF"/>
                  </a:gs>
                  <a:gs pos="39999">
                    <a:srgbClr val="85C2FF"/>
                  </a:gs>
                  <a:gs pos="38000">
                    <a:srgbClr val="C4D6EB"/>
                  </a:gs>
                  <a:gs pos="100000">
                    <a:srgbClr val="FFEBFA"/>
                  </a:gs>
                </a:gsLst>
                <a:lin ang="5400000" scaled="0"/>
              </a:gradFill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it-IT"/>
          </a:p>
        </c:txPr>
        <c:crossAx val="129883520"/>
        <c:crosses val="autoZero"/>
        <c:crossBetween val="between"/>
        <c:majorUnit val="2"/>
        <c:minorUnit val="1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 b="0">
          <a:latin typeface="Times New Roman" pitchFamily="18" charset="0"/>
          <a:cs typeface="Times New Roman" pitchFamily="18" charset="0"/>
        </a:defRPr>
      </a:pPr>
      <a:endParaRPr lang="it-IT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20799701292569"/>
          <c:y val="0.15068779582468508"/>
          <c:w val="0.69902450663733551"/>
          <c:h val="0.6933462721626297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SlDEF!$R$4</c:f>
              <c:strCache>
                <c:ptCount val="1"/>
                <c:pt idx="0">
                  <c:v>7B-1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(bHLH135!$Q$8;bHLH135!$Q$13;bHLH135!$Q$18;bHLH135!$Q$23)</c:f>
                <c:numCache>
                  <c:formatCode>General</c:formatCode>
                  <c:ptCount val="4"/>
                  <c:pt idx="0">
                    <c:v>0.125</c:v>
                  </c:pt>
                  <c:pt idx="1">
                    <c:v>6.4999999999999503E-2</c:v>
                  </c:pt>
                  <c:pt idx="2">
                    <c:v>0.36999999999999833</c:v>
                  </c:pt>
                  <c:pt idx="3">
                    <c:v>0.25000000000000178</c:v>
                  </c:pt>
                </c:numCache>
              </c:numRef>
            </c:plus>
            <c:minus>
              <c:numRef>
                <c:f>(bHLH135!$Q$8;bHLH135!$Q$13;bHLH135!$Q$18;bHLH135!$Q$23)</c:f>
                <c:numCache>
                  <c:formatCode>General</c:formatCode>
                  <c:ptCount val="4"/>
                  <c:pt idx="0">
                    <c:v>0.125</c:v>
                  </c:pt>
                  <c:pt idx="1">
                    <c:v>6.4999999999999503E-2</c:v>
                  </c:pt>
                  <c:pt idx="2">
                    <c:v>0.36999999999999833</c:v>
                  </c:pt>
                  <c:pt idx="3">
                    <c:v>0.25000000000000178</c:v>
                  </c:pt>
                </c:numCache>
              </c:numRef>
            </c:minus>
          </c:errBars>
          <c:cat>
            <c:strRef>
              <c:f>'E:\Users\samsung\Desktop\tirocinio lab mazzucato\T0360 pop.768-777A\pop.781A\RNA extraction\[anna 3.xlsx]slglo2'!$AE$11:$AE$14</c:f>
              <c:strCache>
                <c:ptCount val="4"/>
                <c:pt idx="0">
                  <c:v>-1</c:v>
                </c:pt>
                <c:pt idx="1">
                  <c:v>0</c:v>
                </c:pt>
                <c:pt idx="2">
                  <c:v>1</c:v>
                </c:pt>
                <c:pt idx="3">
                  <c:v>stem</c:v>
                </c:pt>
              </c:strCache>
            </c:strRef>
          </c:cat>
          <c:val>
            <c:numRef>
              <c:f>(bHLH135!$O$8;bHLH135!$O$13;bHLH135!$O$18;bHLH135!$O$23)</c:f>
              <c:numCache>
                <c:formatCode>General</c:formatCode>
                <c:ptCount val="4"/>
                <c:pt idx="0">
                  <c:v>-1.2849999999999999</c:v>
                </c:pt>
                <c:pt idx="1">
                  <c:v>-2.2449999999999992</c:v>
                </c:pt>
                <c:pt idx="2">
                  <c:v>7.9999999999999252E-2</c:v>
                </c:pt>
                <c:pt idx="3">
                  <c:v>4.9999999999998879E-2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239936"/>
        <c:axId val="133241472"/>
      </c:barChart>
      <c:catAx>
        <c:axId val="1332399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txPr>
          <a:bodyPr/>
          <a:lstStyle/>
          <a:p>
            <a:pPr>
              <a:defRPr sz="1200"/>
            </a:pPr>
            <a:endParaRPr lang="it-IT"/>
          </a:p>
        </c:txPr>
        <c:crossAx val="133241472"/>
        <c:crossesAt val="0"/>
        <c:auto val="1"/>
        <c:lblAlgn val="ctr"/>
        <c:lblOffset val="100"/>
        <c:tickLblSkip val="1"/>
        <c:noMultiLvlLbl val="0"/>
      </c:catAx>
      <c:valAx>
        <c:axId val="133241472"/>
        <c:scaling>
          <c:orientation val="minMax"/>
          <c:max val="4"/>
          <c:min val="-4"/>
        </c:scaling>
        <c:delete val="0"/>
        <c:axPos val="l"/>
        <c:majorGridlines>
          <c:spPr>
            <a:ln>
              <a:gradFill>
                <a:gsLst>
                  <a:gs pos="43000">
                    <a:srgbClr val="5E9EFF"/>
                  </a:gs>
                  <a:gs pos="39999">
                    <a:srgbClr val="85C2FF"/>
                  </a:gs>
                  <a:gs pos="38000">
                    <a:srgbClr val="C4D6EB"/>
                  </a:gs>
                  <a:gs pos="100000">
                    <a:srgbClr val="FFEBFA"/>
                  </a:gs>
                </a:gsLst>
                <a:lin ang="5400000" scaled="0"/>
              </a:gradFill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it-IT"/>
          </a:p>
        </c:txPr>
        <c:crossAx val="133239936"/>
        <c:crosses val="autoZero"/>
        <c:crossBetween val="between"/>
        <c:majorUnit val="2"/>
        <c:minorUnit val="1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 b="0">
          <a:latin typeface="Times New Roman" pitchFamily="18" charset="0"/>
          <a:cs typeface="Times New Roman" pitchFamily="18" charset="0"/>
        </a:defRPr>
      </a:pPr>
      <a:endParaRPr lang="it-IT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96210083622671"/>
          <c:y val="0.15068788653112616"/>
          <c:w val="0.69902450663733551"/>
          <c:h val="0.6933462721626297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SlDEF!$R$4</c:f>
              <c:strCache>
                <c:ptCount val="1"/>
                <c:pt idx="0">
                  <c:v>7B-1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errBars>
            <c:errBarType val="minus"/>
            <c:errValType val="cust"/>
            <c:noEndCap val="0"/>
            <c:plus>
              <c:numRef>
                <c:f>'SlGLO1+2'!$T$25:$T$28</c:f>
                <c:numCache>
                  <c:formatCode>General</c:formatCode>
                  <c:ptCount val="4"/>
                  <c:pt idx="0">
                    <c:v>0.3775</c:v>
                  </c:pt>
                  <c:pt idx="1">
                    <c:v>0.76249999999999996</c:v>
                  </c:pt>
                  <c:pt idx="2">
                    <c:v>0.05</c:v>
                  </c:pt>
                  <c:pt idx="3">
                    <c:v>0.67749999999999999</c:v>
                  </c:pt>
                </c:numCache>
              </c:numRef>
            </c:plus>
            <c:minus>
              <c:numRef>
                <c:f>'SlGLO1+2'!$T$25:$T$28</c:f>
                <c:numCache>
                  <c:formatCode>General</c:formatCode>
                  <c:ptCount val="4"/>
                  <c:pt idx="0">
                    <c:v>0.3775</c:v>
                  </c:pt>
                  <c:pt idx="1">
                    <c:v>0.76249999999999996</c:v>
                  </c:pt>
                  <c:pt idx="2">
                    <c:v>0.05</c:v>
                  </c:pt>
                  <c:pt idx="3">
                    <c:v>0.67749999999999999</c:v>
                  </c:pt>
                </c:numCache>
              </c:numRef>
            </c:minus>
          </c:errBars>
          <c:cat>
            <c:strRef>
              <c:f>'E:\Users\samsung\Desktop\tirocinio lab mazzucato\T0360 pop.768-777A\pop.781A\RNA extraction\[anna 3.xlsx]slglo2'!$AE$11:$AE$14</c:f>
              <c:strCache>
                <c:ptCount val="4"/>
                <c:pt idx="0">
                  <c:v>-1</c:v>
                </c:pt>
                <c:pt idx="1">
                  <c:v>0</c:v>
                </c:pt>
                <c:pt idx="2">
                  <c:v>1</c:v>
                </c:pt>
                <c:pt idx="3">
                  <c:v>stem</c:v>
                </c:pt>
              </c:strCache>
            </c:strRef>
          </c:cat>
          <c:val>
            <c:numRef>
              <c:f>'SlGLO1+2'!$T$20:$T$23</c:f>
              <c:numCache>
                <c:formatCode>General</c:formatCode>
                <c:ptCount val="4"/>
                <c:pt idx="0">
                  <c:v>-12.47</c:v>
                </c:pt>
                <c:pt idx="1">
                  <c:v>-10.039999999999999</c:v>
                </c:pt>
                <c:pt idx="2">
                  <c:v>-11.77</c:v>
                </c:pt>
                <c:pt idx="3">
                  <c:v>-2.98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519616"/>
        <c:axId val="146919424"/>
      </c:barChart>
      <c:catAx>
        <c:axId val="1335196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txPr>
          <a:bodyPr/>
          <a:lstStyle/>
          <a:p>
            <a:pPr>
              <a:defRPr sz="1200"/>
            </a:pPr>
            <a:endParaRPr lang="it-IT"/>
          </a:p>
        </c:txPr>
        <c:crossAx val="146919424"/>
        <c:crossesAt val="0"/>
        <c:auto val="1"/>
        <c:lblAlgn val="ctr"/>
        <c:lblOffset val="100"/>
        <c:tickLblSkip val="1"/>
        <c:noMultiLvlLbl val="0"/>
      </c:catAx>
      <c:valAx>
        <c:axId val="146919424"/>
        <c:scaling>
          <c:orientation val="minMax"/>
          <c:max val="15"/>
          <c:min val="-15"/>
        </c:scaling>
        <c:delete val="0"/>
        <c:axPos val="l"/>
        <c:majorGridlines>
          <c:spPr>
            <a:ln>
              <a:gradFill>
                <a:gsLst>
                  <a:gs pos="43000">
                    <a:srgbClr val="5E9EFF"/>
                  </a:gs>
                  <a:gs pos="39999">
                    <a:srgbClr val="85C2FF"/>
                  </a:gs>
                  <a:gs pos="38000">
                    <a:srgbClr val="C4D6EB"/>
                  </a:gs>
                  <a:gs pos="100000">
                    <a:srgbClr val="FFEBFA"/>
                  </a:gs>
                </a:gsLst>
                <a:lin ang="5400000" scaled="0"/>
              </a:gradFill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it-IT"/>
          </a:p>
        </c:txPr>
        <c:crossAx val="133519616"/>
        <c:crosses val="autoZero"/>
        <c:crossBetween val="between"/>
        <c:majorUnit val="5"/>
        <c:minorUnit val="5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 b="0">
          <a:latin typeface="Times New Roman" pitchFamily="18" charset="0"/>
          <a:cs typeface="Times New Roman" pitchFamily="18" charset="0"/>
        </a:defRPr>
      </a:pPr>
      <a:endParaRPr lang="it-IT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20799701292569"/>
          <c:y val="0.15068779582468508"/>
          <c:w val="0.69902450663733551"/>
          <c:h val="0.6933462721626297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SlDEF!$R$4</c:f>
              <c:strCache>
                <c:ptCount val="1"/>
                <c:pt idx="0">
                  <c:v>7B-1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errBars>
            <c:errBarType val="both"/>
            <c:errValType val="cust"/>
            <c:noEndCap val="0"/>
            <c:plus>
              <c:numRef>
                <c:f>(CRC!$Q$8;CRC!$Q$13;CRC!$Q$18;CRC!$Q$23)</c:f>
                <c:numCache>
                  <c:formatCode>General</c:formatCode>
                  <c:ptCount val="4"/>
                  <c:pt idx="0">
                    <c:v>0.12749999999999945</c:v>
                  </c:pt>
                  <c:pt idx="1">
                    <c:v>8.9999999999999858E-2</c:v>
                  </c:pt>
                  <c:pt idx="2">
                    <c:v>0.41499999999999998</c:v>
                  </c:pt>
                  <c:pt idx="3">
                    <c:v>0.70000000000000095</c:v>
                  </c:pt>
                </c:numCache>
              </c:numRef>
            </c:plus>
            <c:minus>
              <c:numRef>
                <c:f>(CRC!$Q$8;CRC!$Q$13;CRC!$Q$18;CRC!$Q$23)</c:f>
                <c:numCache>
                  <c:formatCode>General</c:formatCode>
                  <c:ptCount val="4"/>
                  <c:pt idx="0">
                    <c:v>0.12749999999999945</c:v>
                  </c:pt>
                  <c:pt idx="1">
                    <c:v>8.9999999999999858E-2</c:v>
                  </c:pt>
                  <c:pt idx="2">
                    <c:v>0.41499999999999998</c:v>
                  </c:pt>
                  <c:pt idx="3">
                    <c:v>0.70000000000000095</c:v>
                  </c:pt>
                </c:numCache>
              </c:numRef>
            </c:minus>
          </c:errBars>
          <c:cat>
            <c:strRef>
              <c:f>'E:\Users\samsung\Desktop\tirocinio lab mazzucato\T0360 pop.768-777A\pop.781A\RNA extraction\[anna 3.xlsx]slglo2'!$AE$11:$AE$14</c:f>
              <c:strCache>
                <c:ptCount val="4"/>
                <c:pt idx="0">
                  <c:v>-1</c:v>
                </c:pt>
                <c:pt idx="1">
                  <c:v>0</c:v>
                </c:pt>
                <c:pt idx="2">
                  <c:v>1</c:v>
                </c:pt>
                <c:pt idx="3">
                  <c:v>stem</c:v>
                </c:pt>
              </c:strCache>
            </c:strRef>
          </c:cat>
          <c:val>
            <c:numRef>
              <c:f>(CRC!$O$8;CRC!$O$13;CRC!$O$18;CRC!$O$23)</c:f>
              <c:numCache>
                <c:formatCode>General</c:formatCode>
                <c:ptCount val="4"/>
                <c:pt idx="0">
                  <c:v>-0.94250000000000078</c:v>
                </c:pt>
                <c:pt idx="1">
                  <c:v>-1.7799999999999976</c:v>
                </c:pt>
                <c:pt idx="2">
                  <c:v>8.754999999999999</c:v>
                </c:pt>
                <c:pt idx="3">
                  <c:v>0.28000000000000119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8290944"/>
        <c:axId val="153310336"/>
      </c:barChart>
      <c:catAx>
        <c:axId val="1482909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txPr>
          <a:bodyPr/>
          <a:lstStyle/>
          <a:p>
            <a:pPr>
              <a:defRPr sz="1200"/>
            </a:pPr>
            <a:endParaRPr lang="it-IT"/>
          </a:p>
        </c:txPr>
        <c:crossAx val="153310336"/>
        <c:crossesAt val="0"/>
        <c:auto val="1"/>
        <c:lblAlgn val="ctr"/>
        <c:lblOffset val="100"/>
        <c:tickLblSkip val="1"/>
        <c:noMultiLvlLbl val="0"/>
      </c:catAx>
      <c:valAx>
        <c:axId val="153310336"/>
        <c:scaling>
          <c:orientation val="minMax"/>
          <c:max val="10"/>
          <c:min val="-10"/>
        </c:scaling>
        <c:delete val="0"/>
        <c:axPos val="l"/>
        <c:majorGridlines>
          <c:spPr>
            <a:ln>
              <a:gradFill>
                <a:gsLst>
                  <a:gs pos="43000">
                    <a:srgbClr val="5E9EFF"/>
                  </a:gs>
                  <a:gs pos="39999">
                    <a:srgbClr val="85C2FF"/>
                  </a:gs>
                  <a:gs pos="38000">
                    <a:srgbClr val="C4D6EB"/>
                  </a:gs>
                  <a:gs pos="100000">
                    <a:srgbClr val="FFEBFA"/>
                  </a:gs>
                </a:gsLst>
                <a:lin ang="5400000" scaled="0"/>
              </a:gradFill>
            </a:ln>
          </c:spPr>
        </c:majorGridlines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it-IT"/>
          </a:p>
        </c:txPr>
        <c:crossAx val="148290944"/>
        <c:crosses val="autoZero"/>
        <c:crossBetween val="between"/>
        <c:majorUnit val="5"/>
        <c:minorUnit val="1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 b="0">
          <a:latin typeface="Times New Roman" pitchFamily="18" charset="0"/>
          <a:cs typeface="Times New Roman" pitchFamily="18" charset="0"/>
        </a:defRPr>
      </a:pPr>
      <a:endParaRPr lang="it-IT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2037-D050-4F51-903E-2532DDDB1D6E}" type="datetimeFigureOut">
              <a:rPr lang="it-IT" smtClean="0"/>
              <a:t>27/02/2017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7DD85-6F31-475A-A23C-3A425F49B2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441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2037-D050-4F51-903E-2532DDDB1D6E}" type="datetimeFigureOut">
              <a:rPr lang="it-IT" smtClean="0"/>
              <a:t>27/02/2017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7DD85-6F31-475A-A23C-3A425F49B2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1918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2037-D050-4F51-903E-2532DDDB1D6E}" type="datetimeFigureOut">
              <a:rPr lang="it-IT" smtClean="0"/>
              <a:t>27/02/2017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7DD85-6F31-475A-A23C-3A425F49B2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825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2037-D050-4F51-903E-2532DDDB1D6E}" type="datetimeFigureOut">
              <a:rPr lang="it-IT" smtClean="0"/>
              <a:t>27/02/2017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7DD85-6F31-475A-A23C-3A425F49B2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0995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2037-D050-4F51-903E-2532DDDB1D6E}" type="datetimeFigureOut">
              <a:rPr lang="it-IT" smtClean="0"/>
              <a:t>27/02/2017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7DD85-6F31-475A-A23C-3A425F49B2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9668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2037-D050-4F51-903E-2532DDDB1D6E}" type="datetimeFigureOut">
              <a:rPr lang="it-IT" smtClean="0"/>
              <a:t>27/02/2017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7DD85-6F31-475A-A23C-3A425F49B2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9895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2037-D050-4F51-903E-2532DDDB1D6E}" type="datetimeFigureOut">
              <a:rPr lang="it-IT" smtClean="0"/>
              <a:t>27/02/2017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7DD85-6F31-475A-A23C-3A425F49B2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311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2037-D050-4F51-903E-2532DDDB1D6E}" type="datetimeFigureOut">
              <a:rPr lang="it-IT" smtClean="0"/>
              <a:t>27/02/2017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7DD85-6F31-475A-A23C-3A425F49B2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9068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2037-D050-4F51-903E-2532DDDB1D6E}" type="datetimeFigureOut">
              <a:rPr lang="it-IT" smtClean="0"/>
              <a:t>27/02/2017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7DD85-6F31-475A-A23C-3A425F49B2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064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2037-D050-4F51-903E-2532DDDB1D6E}" type="datetimeFigureOut">
              <a:rPr lang="it-IT" smtClean="0"/>
              <a:t>27/02/2017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7DD85-6F31-475A-A23C-3A425F49B2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8581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2037-D050-4F51-903E-2532DDDB1D6E}" type="datetimeFigureOut">
              <a:rPr lang="it-IT" smtClean="0"/>
              <a:t>27/02/2017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7DD85-6F31-475A-A23C-3A425F49B2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767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A2037-D050-4F51-903E-2532DDDB1D6E}" type="datetimeFigureOut">
              <a:rPr lang="it-IT" smtClean="0"/>
              <a:t>27/02/2017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7DD85-6F31-475A-A23C-3A425F49B2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4038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uppo 35"/>
          <p:cNvGrpSpPr/>
          <p:nvPr/>
        </p:nvGrpSpPr>
        <p:grpSpPr>
          <a:xfrm>
            <a:off x="292320" y="1580061"/>
            <a:ext cx="6233024" cy="3856035"/>
            <a:chOff x="424522" y="428099"/>
            <a:chExt cx="6233024" cy="3856035"/>
          </a:xfrm>
        </p:grpSpPr>
        <p:graphicFrame>
          <p:nvGraphicFramePr>
            <p:cNvPr id="4" name="Chart 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19436130"/>
                </p:ext>
              </p:extLst>
            </p:nvPr>
          </p:nvGraphicFramePr>
          <p:xfrm>
            <a:off x="4496540" y="1475097"/>
            <a:ext cx="2160000" cy="14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5" name="Chart 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58622189"/>
                </p:ext>
              </p:extLst>
            </p:nvPr>
          </p:nvGraphicFramePr>
          <p:xfrm>
            <a:off x="2636912" y="1475097"/>
            <a:ext cx="2160000" cy="14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6" name="Chart 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948059019"/>
                </p:ext>
              </p:extLst>
            </p:nvPr>
          </p:nvGraphicFramePr>
          <p:xfrm>
            <a:off x="726575" y="1475097"/>
            <a:ext cx="2160000" cy="14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7" name="Chart 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066785230"/>
                </p:ext>
              </p:extLst>
            </p:nvPr>
          </p:nvGraphicFramePr>
          <p:xfrm>
            <a:off x="4497546" y="2844134"/>
            <a:ext cx="2160000" cy="14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8" name="CasellaDiTesto 7"/>
            <p:cNvSpPr txBox="1"/>
            <p:nvPr/>
          </p:nvSpPr>
          <p:spPr>
            <a:xfrm rot="16200000">
              <a:off x="116632" y="2843808"/>
              <a:ext cx="94288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Fold</a:t>
              </a:r>
              <a:r>
                <a:rPr lang="it-IT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it-IT" sz="12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change</a:t>
              </a:r>
              <a:endParaRPr lang="it-IT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CasellaDiTesto 8"/>
            <p:cNvSpPr txBox="1"/>
            <p:nvPr/>
          </p:nvSpPr>
          <p:spPr>
            <a:xfrm>
              <a:off x="424522" y="428099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it-IT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CasellaDiTesto 9"/>
            <p:cNvSpPr txBox="1"/>
            <p:nvPr/>
          </p:nvSpPr>
          <p:spPr>
            <a:xfrm>
              <a:off x="424522" y="1425607"/>
              <a:ext cx="34176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2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it-IT" sz="2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11" name="Chart 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719534691"/>
                </p:ext>
              </p:extLst>
            </p:nvPr>
          </p:nvGraphicFramePr>
          <p:xfrm>
            <a:off x="685426" y="2844134"/>
            <a:ext cx="2160000" cy="14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12" name="Chart 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082154225"/>
                </p:ext>
              </p:extLst>
            </p:nvPr>
          </p:nvGraphicFramePr>
          <p:xfrm>
            <a:off x="2570691" y="2844134"/>
            <a:ext cx="2160000" cy="14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13" name="CasellaDiTesto 12"/>
            <p:cNvSpPr txBox="1"/>
            <p:nvPr/>
          </p:nvSpPr>
          <p:spPr>
            <a:xfrm>
              <a:off x="1510352" y="277180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SlGLO2</a:t>
              </a:r>
              <a:endParaRPr lang="it-IT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5243756" y="2765472"/>
              <a:ext cx="66556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2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SlPRE5</a:t>
              </a:r>
              <a:endParaRPr lang="it-IT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3438808" y="2765994"/>
              <a:ext cx="6046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2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SlCRC</a:t>
              </a:r>
              <a:endParaRPr lang="it-IT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Gruppo 15"/>
            <p:cNvGrpSpPr/>
            <p:nvPr/>
          </p:nvGrpSpPr>
          <p:grpSpPr>
            <a:xfrm>
              <a:off x="1029489" y="611560"/>
              <a:ext cx="5400650" cy="706820"/>
              <a:chOff x="1029489" y="663823"/>
              <a:chExt cx="5400650" cy="706820"/>
            </a:xfrm>
          </p:grpSpPr>
          <p:sp>
            <p:nvSpPr>
              <p:cNvPr id="17" name="CasellaDiTesto 16"/>
              <p:cNvSpPr txBox="1"/>
              <p:nvPr/>
            </p:nvSpPr>
            <p:spPr>
              <a:xfrm>
                <a:off x="1029489" y="676366"/>
                <a:ext cx="7200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WT</a:t>
                </a:r>
                <a:r>
                  <a:rPr lang="it-IT" sz="14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it-IT" sz="1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CasellaDiTesto 17"/>
              <p:cNvSpPr txBox="1"/>
              <p:nvPr/>
            </p:nvSpPr>
            <p:spPr>
              <a:xfrm>
                <a:off x="2559422" y="676366"/>
                <a:ext cx="7200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it-IT" sz="1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l-2</a:t>
                </a:r>
                <a:endParaRPr lang="it-IT" sz="1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CasellaDiTesto 18"/>
              <p:cNvSpPr txBox="1"/>
              <p:nvPr/>
            </p:nvSpPr>
            <p:spPr>
              <a:xfrm>
                <a:off x="1498374" y="676366"/>
                <a:ext cx="72008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1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7B-1</a:t>
                </a:r>
                <a:endParaRPr lang="it-IT" sz="1400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" name="Gruppo 19"/>
              <p:cNvGrpSpPr/>
              <p:nvPr/>
            </p:nvGrpSpPr>
            <p:grpSpPr>
              <a:xfrm>
                <a:off x="5563964" y="918642"/>
                <a:ext cx="866175" cy="452001"/>
                <a:chOff x="5563964" y="918642"/>
                <a:chExt cx="866175" cy="452001"/>
              </a:xfrm>
            </p:grpSpPr>
            <p:cxnSp>
              <p:nvCxnSpPr>
                <p:cNvPr id="32" name="Connettore 2 31"/>
                <p:cNvCxnSpPr/>
                <p:nvPr/>
              </p:nvCxnSpPr>
              <p:spPr>
                <a:xfrm flipH="1">
                  <a:off x="5563964" y="1066850"/>
                  <a:ext cx="288032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CasellaDiTesto 32"/>
                <p:cNvSpPr txBox="1"/>
                <p:nvPr/>
              </p:nvSpPr>
              <p:spPr>
                <a:xfrm>
                  <a:off x="5822280" y="918642"/>
                  <a:ext cx="607859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sz="12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610 </a:t>
                  </a:r>
                  <a:r>
                    <a:rPr lang="it-IT" sz="1200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bp</a:t>
                  </a:r>
                  <a:endPara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34" name="Connettore 2 33"/>
                <p:cNvCxnSpPr/>
                <p:nvPr/>
              </p:nvCxnSpPr>
              <p:spPr>
                <a:xfrm flipH="1">
                  <a:off x="5563964" y="1241852"/>
                  <a:ext cx="288032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CasellaDiTesto 34"/>
                <p:cNvSpPr txBox="1"/>
                <p:nvPr/>
              </p:nvSpPr>
              <p:spPr>
                <a:xfrm>
                  <a:off x="5822280" y="1093644"/>
                  <a:ext cx="607859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sz="12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450 </a:t>
                  </a:r>
                  <a:r>
                    <a:rPr lang="it-IT" sz="1200" dirty="0" err="1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bp</a:t>
                  </a:r>
                  <a:endParaRPr lang="it-IT" sz="12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1" name="Gruppo 20"/>
              <p:cNvGrpSpPr/>
              <p:nvPr/>
            </p:nvGrpSpPr>
            <p:grpSpPr>
              <a:xfrm>
                <a:off x="2991231" y="663823"/>
                <a:ext cx="3030057" cy="620465"/>
                <a:chOff x="2991231" y="663823"/>
                <a:chExt cx="3030057" cy="620465"/>
              </a:xfrm>
            </p:grpSpPr>
            <p:sp>
              <p:nvSpPr>
                <p:cNvPr id="30" name="CasellaDiTesto 29"/>
                <p:cNvSpPr txBox="1"/>
                <p:nvPr/>
              </p:nvSpPr>
              <p:spPr>
                <a:xfrm>
                  <a:off x="3092813" y="663823"/>
                  <a:ext cx="292847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1         2         3          4         5 </a:t>
                  </a:r>
                  <a:endParaRPr lang="it-IT" sz="1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31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5239" t="58657" r="36338" b="29045"/>
                <a:stretch/>
              </p:blipFill>
              <p:spPr bwMode="auto">
                <a:xfrm>
                  <a:off x="2991231" y="959057"/>
                  <a:ext cx="2463370" cy="325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2" name="Gruppo 21"/>
              <p:cNvGrpSpPr/>
              <p:nvPr/>
            </p:nvGrpSpPr>
            <p:grpSpPr>
              <a:xfrm>
                <a:off x="1067538" y="971600"/>
                <a:ext cx="935898" cy="323551"/>
                <a:chOff x="1000491" y="1001656"/>
                <a:chExt cx="935898" cy="305363"/>
              </a:xfrm>
            </p:grpSpPr>
            <p:pic>
              <p:nvPicPr>
                <p:cNvPr id="28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870" t="58876" r="88314" b="26993"/>
                <a:stretch/>
              </p:blipFill>
              <p:spPr bwMode="auto">
                <a:xfrm>
                  <a:off x="1000491" y="1001656"/>
                  <a:ext cx="501994" cy="3053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1823" t="56888" r="82715" b="28913"/>
                <a:stretch/>
              </p:blipFill>
              <p:spPr bwMode="auto">
                <a:xfrm>
                  <a:off x="1464906" y="1001656"/>
                  <a:ext cx="471483" cy="3041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3" name="Gruppo 22"/>
              <p:cNvGrpSpPr/>
              <p:nvPr/>
            </p:nvGrpSpPr>
            <p:grpSpPr>
              <a:xfrm>
                <a:off x="2039419" y="676366"/>
                <a:ext cx="876363" cy="618478"/>
                <a:chOff x="2085913" y="676366"/>
                <a:chExt cx="876363" cy="618478"/>
              </a:xfrm>
            </p:grpSpPr>
            <p:sp>
              <p:nvSpPr>
                <p:cNvPr id="24" name="CasellaDiTesto 23"/>
                <p:cNvSpPr txBox="1"/>
                <p:nvPr/>
              </p:nvSpPr>
              <p:spPr>
                <a:xfrm>
                  <a:off x="2085913" y="676366"/>
                  <a:ext cx="72008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400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WT</a:t>
                  </a:r>
                  <a:r>
                    <a:rPr lang="it-IT" sz="140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</a:p>
              </p:txBody>
            </p:sp>
            <p:grpSp>
              <p:nvGrpSpPr>
                <p:cNvPr id="25" name="Gruppo 24"/>
                <p:cNvGrpSpPr/>
                <p:nvPr/>
              </p:nvGrpSpPr>
              <p:grpSpPr>
                <a:xfrm>
                  <a:off x="2130282" y="971292"/>
                  <a:ext cx="831994" cy="323552"/>
                  <a:chOff x="6775232" y="3100568"/>
                  <a:chExt cx="1122871" cy="504058"/>
                </a:xfrm>
              </p:grpSpPr>
              <p:pic>
                <p:nvPicPr>
                  <p:cNvPr id="26" name="Picture 2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3948" t="57742" r="71107" b="28128"/>
                  <a:stretch/>
                </p:blipFill>
                <p:spPr bwMode="auto">
                  <a:xfrm>
                    <a:off x="6775232" y="3100570"/>
                    <a:ext cx="576064" cy="50405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7" name="Picture 2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7994" t="57400" r="77051" b="28913"/>
                  <a:stretch/>
                </p:blipFill>
                <p:spPr bwMode="auto">
                  <a:xfrm>
                    <a:off x="7320830" y="3100568"/>
                    <a:ext cx="577273" cy="50405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</p:grpSp>
      </p:grpSp>
    </p:spTree>
    <p:extLst>
      <p:ext uri="{BB962C8B-B14F-4D97-AF65-F5344CB8AC3E}">
        <p14:creationId xmlns:p14="http://schemas.microsoft.com/office/powerpoint/2010/main" val="32982260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23</Words>
  <Application>Microsoft Office PowerPoint</Application>
  <PresentationFormat>Presentazione su schermo 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AndreaM</dc:creator>
  <cp:lastModifiedBy>AndreaM</cp:lastModifiedBy>
  <cp:revision>3</cp:revision>
  <dcterms:created xsi:type="dcterms:W3CDTF">2017-02-04T08:49:20Z</dcterms:created>
  <dcterms:modified xsi:type="dcterms:W3CDTF">2017-02-27T16:53:21Z</dcterms:modified>
</cp:coreProperties>
</file>